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91" r:id="rId4"/>
    <p:sldId id="292" r:id="rId5"/>
    <p:sldId id="258" r:id="rId6"/>
    <p:sldId id="281" r:id="rId7"/>
    <p:sldId id="283" r:id="rId8"/>
    <p:sldId id="288" r:id="rId9"/>
    <p:sldId id="302" r:id="rId10"/>
    <p:sldId id="289" r:id="rId11"/>
    <p:sldId id="290" r:id="rId12"/>
    <p:sldId id="293" r:id="rId13"/>
    <p:sldId id="260" r:id="rId14"/>
    <p:sldId id="284" r:id="rId15"/>
    <p:sldId id="303" r:id="rId16"/>
    <p:sldId id="285" r:id="rId17"/>
    <p:sldId id="286" r:id="rId18"/>
    <p:sldId id="282" r:id="rId19"/>
    <p:sldId id="296" r:id="rId20"/>
    <p:sldId id="294" r:id="rId21"/>
    <p:sldId id="263" r:id="rId22"/>
    <p:sldId id="287" r:id="rId23"/>
    <p:sldId id="266" r:id="rId24"/>
    <p:sldId id="297" r:id="rId25"/>
    <p:sldId id="298" r:id="rId26"/>
    <p:sldId id="267" r:id="rId27"/>
    <p:sldId id="270" r:id="rId28"/>
    <p:sldId id="299" r:id="rId29"/>
    <p:sldId id="271" r:id="rId30"/>
    <p:sldId id="272" r:id="rId31"/>
    <p:sldId id="276" r:id="rId32"/>
    <p:sldId id="277" r:id="rId33"/>
    <p:sldId id="300" r:id="rId34"/>
    <p:sldId id="304" r:id="rId35"/>
    <p:sldId id="273" r:id="rId36"/>
    <p:sldId id="274" r:id="rId37"/>
    <p:sldId id="275" r:id="rId38"/>
    <p:sldId id="301" r:id="rId39"/>
    <p:sldId id="280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/>
    <p:restoredTop sz="94690"/>
  </p:normalViewPr>
  <p:slideViewPr>
    <p:cSldViewPr snapToGrid="0" snapToObjects="1">
      <p:cViewPr varScale="1">
        <p:scale>
          <a:sx n="105" d="100"/>
          <a:sy n="105" d="100"/>
        </p:scale>
        <p:origin x="17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6E332-BE53-2B44-873C-DD0FAF4E3DEA}" type="datetimeFigureOut">
              <a:rPr lang="fi-FI" smtClean="0"/>
              <a:t>17.3.2019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125A0-0E55-2940-9DEB-50FAE5C7D44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727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Add</a:t>
            </a:r>
            <a:r>
              <a:rPr lang="fi-FI" dirty="0"/>
              <a:t> ! Visual </a:t>
            </a:r>
            <a:r>
              <a:rPr lang="fi-FI" dirty="0" err="1"/>
              <a:t>pollution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125A0-0E55-2940-9DEB-50FAE5C7D444}" type="slidenum">
              <a:rPr lang="fi-FI" smtClean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810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17.3.2019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52674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17.3.2019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4497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17.3.2019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80901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17.3.2019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954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17.3.2019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263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17.3.2019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31550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17.3.2019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60384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17.3.2019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6422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17.3.2019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40233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17.3.2019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45401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17.3.2019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48450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847DE-DFCA-9441-9157-3024BF53303A}" type="datetimeFigureOut">
              <a:rPr lang="fi-FI" smtClean="0"/>
              <a:t>17.3.2019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4457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0A88-5CF4-FB4C-A533-1E19E70FF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085" y="1675035"/>
            <a:ext cx="8205355" cy="1132331"/>
          </a:xfrm>
        </p:spPr>
        <p:txBody>
          <a:bodyPr>
            <a:noAutofit/>
          </a:bodyPr>
          <a:lstStyle/>
          <a:p>
            <a:r>
              <a:rPr lang="en-US" sz="2700" dirty="0"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ASSESSING PEDESTIRANS’ EXPOSURE TO TRAFFIC NOISE WITH SPATIAL ANALYSIS: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CF2C7-3F9F-9748-835F-0FD4F7430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02542"/>
            <a:ext cx="6858000" cy="1906585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>
                <a:latin typeface="Dotum" panose="020B0600000101010101" pitchFamily="34" charset="-127"/>
                <a:ea typeface="Dotum" panose="020B0600000101010101" pitchFamily="34" charset="-127"/>
              </a:rPr>
              <a:t>-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Working title</a:t>
            </a:r>
          </a:p>
          <a:p>
            <a:endParaRPr lang="en-US" sz="17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20.3.2019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Research plan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Joose Helle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4E8952-83BE-9C49-B1A5-133B943E3A5E}"/>
              </a:ext>
            </a:extLst>
          </p:cNvPr>
          <p:cNvSpPr txBox="1">
            <a:spLocks/>
          </p:cNvSpPr>
          <p:nvPr/>
        </p:nvSpPr>
        <p:spPr>
          <a:xfrm>
            <a:off x="800101" y="2713580"/>
            <a:ext cx="7645325" cy="60021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latin typeface="Dotum" panose="020B0600000101010101" pitchFamily="34" charset="-127"/>
                <a:ea typeface="Dotum" panose="020B0600000101010101" pitchFamily="34" charset="-127"/>
              </a:rPr>
              <a:t>THE EFFECTS OF ROUTE CHOICE AND HOME LOCATION</a:t>
            </a:r>
          </a:p>
        </p:txBody>
      </p:sp>
    </p:spTree>
    <p:extLst>
      <p:ext uri="{BB962C8B-B14F-4D97-AF65-F5344CB8AC3E}">
        <p14:creationId xmlns:p14="http://schemas.microsoft.com/office/powerpoint/2010/main" val="341061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885140-49A6-4F4F-83B2-FCA919454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731520"/>
            <a:ext cx="7716861" cy="55839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Dotum" panose="020B0600000101010101" pitchFamily="34" charset="-127"/>
                <a:ea typeface="Dotum" panose="020B0600000101010101" pitchFamily="34" charset="-127"/>
              </a:rPr>
              <a:t>Health effects of traffic noise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In many studies, health effects of traffic noise have been assessed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The challenge has often been to separate the health effects caused by the noise from the effects of other environmental factors / pollutants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Yet, it is evident that traffic noise affects citizens physical and mental health in many 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Reduced quality of life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Stress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Problems in blood circulation (increased blood pressure etc.)</a:t>
            </a: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108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793B8E-1EB2-604C-8777-E07BE9B7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256" y="228988"/>
            <a:ext cx="5509487" cy="5903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D1920DB-A076-294E-AC28-0EF11F1F5D15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861157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D1920DB-A076-294E-AC28-0EF11F1F5D15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0F5A6B-BA55-DD4D-A14B-21F4BB12B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8" y="1276379"/>
            <a:ext cx="8414364" cy="4305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19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816864"/>
            <a:ext cx="7794133" cy="538997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Traffic noise is modelled in many cities with high spatial precision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Traffic count data &amp; measured noise levels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Geometries and materials of structures of the environment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Mathematical equations to assess absorption and transmission of sound in 3D landscape (featuring varying textures, surfaces &amp; geometries)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Modelled traffic noise data facilitates exposure analysis!</a:t>
            </a: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How to minimize the exposure to traffic noise?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Pedestrian-friendly alternatives are needed to simple shortest paths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i="1" dirty="0">
                <a:latin typeface="Dotum" panose="020B0600000101010101" pitchFamily="34" charset="-127"/>
                <a:ea typeface="Dotum" panose="020B0600000101010101" pitchFamily="34" charset="-127"/>
              </a:rPr>
              <a:t>Green/healthy/safe/clean/quiet path routing,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as a concepts, aim to take walkability into account in route optimization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Safety, air quality, noise levels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Presence of vegetation, green views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Other environmental variables that affect walkability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706815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2AA69D-62BC-6646-A60E-22709005CFE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AFD494-95F2-F049-A555-59013AAC2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9" y="607861"/>
            <a:ext cx="8654602" cy="5642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6046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A6E92-ED49-B444-BD1A-06A94FB41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77" y="543361"/>
            <a:ext cx="7160846" cy="5771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12AA69D-62BC-6646-A60E-22709005CFE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528622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B10F40-8C1A-BD46-848E-5820590F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4" y="1670082"/>
            <a:ext cx="8467932" cy="3517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3F141A-32B8-2F40-977C-98013DA49F9B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777198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4A20BC0-2BD3-2C41-80BF-AFE47652690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23BF18-CAD2-D441-8946-FB83DF2F40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0496" y="885764"/>
            <a:ext cx="7303008" cy="5086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1551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698313"/>
            <a:ext cx="7794133" cy="25020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Route optimization algorithms can be used to find shortest paths in a network (graph)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Utilizes graph theory: navigable networks of nodes and segments (connections) (e.g. network of streets &amp; intersections)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e.g. Dijkstra’s algorithm finds the shortest path between nodes in a graph</a:t>
            </a:r>
            <a:endParaRPr lang="en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47EB8-9764-6343-A708-E758803B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23" y="2899614"/>
            <a:ext cx="6059528" cy="31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1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D0C9E5-F356-4842-BCCD-7C97912C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23" y="2899614"/>
            <a:ext cx="6059527" cy="31638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698313"/>
            <a:ext cx="7794133" cy="34347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Usually lengths of the segments are used as the costs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Real-world applications usually require more complex graphs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Directed graphs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Intersection costs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Speed limits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Custom weights</a:t>
            </a:r>
          </a:p>
          <a:p>
            <a:pPr lvl="2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Walkability</a:t>
            </a:r>
            <a:endParaRPr lang="en" sz="12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643548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837407-90BF-7F48-B5E9-4656FF67C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699" cy="440531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Active transport modes are considered healthier and more sustainable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Thus, they are being promoted in many cities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Walking is evidently the most popular active transport mode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However, potential health benefits of walking may get compromised due to the negative effects of vehicular traffic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Vehicular traffic causes pollution which reduces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walkability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Air pollution, noise and visual pollution</a:t>
            </a:r>
            <a:endParaRPr lang="en-US" sz="1600" b="1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Walkability</a:t>
            </a: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is a complex concept that aims to consider everything that affects the opportunities for walking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Safety, utility, comfort, ease, accessibility etc.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89EB8F-D983-E543-86C1-515E1793E32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▶︎ BACKGROUND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627277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950976"/>
            <a:ext cx="7794133" cy="525586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" sz="2000" dirty="0">
                <a:latin typeface="Dotum" panose="020B0600000101010101" pitchFamily="34" charset="-127"/>
                <a:ea typeface="Dotum" panose="020B0600000101010101" pitchFamily="34" charset="-127"/>
              </a:rPr>
              <a:t>Exposures to pollutants at different parts of the network can be used as additional weights in the shortest path analysis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levels (or air pollutions) are assigned to street segments of the network (spatial join)</a:t>
            </a:r>
            <a:b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-&gt; network of “contaminated distances”</a:t>
            </a:r>
          </a:p>
          <a:p>
            <a:pPr lvl="1">
              <a:lnSpc>
                <a:spcPct val="120000"/>
              </a:lnSpc>
            </a:pPr>
            <a:r>
              <a:rPr lang="en" sz="1600" i="1" dirty="0">
                <a:latin typeface="Dotum" panose="020B0600000101010101" pitchFamily="34" charset="-127"/>
                <a:ea typeface="Dotum" panose="020B0600000101010101" pitchFamily="34" charset="-127"/>
              </a:rPr>
              <a:t>Environmental impedance function </a:t>
            </a: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is needed to convert the contaminated distances into weights usable by the route optimization algorithms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-&gt; More pedestrian-friendly routes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Challenge is often the validation and definition of thresholds for different pollutants </a:t>
            </a:r>
          </a:p>
          <a:p>
            <a:pPr lvl="1">
              <a:lnSpc>
                <a:spcPct val="120000"/>
              </a:lnSpc>
            </a:pPr>
            <a:endParaRPr lang="en" sz="12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932214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9"/>
            <a:ext cx="7886700" cy="475773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Develop a “quiet path” routing method/tool that optimizes more pedestrian-friendly walking routes by minimizing exposure to traffic noise pollution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" sz="2000" dirty="0">
                <a:latin typeface="Dotum" panose="020B0600000101010101" pitchFamily="34" charset="-127"/>
                <a:ea typeface="Dotum" panose="020B0600000101010101" pitchFamily="34" charset="-127"/>
              </a:rPr>
              <a:t>Explore spatial patterns in pedestrians’ exposure to traffic noise on the walking legs of public transport itineraries to workplaces and to local grocery stores:</a:t>
            </a:r>
          </a:p>
          <a:p>
            <a:pPr lvl="1" indent="-342900">
              <a:lnSpc>
                <a:spcPct val="120000"/>
              </a:lnSpc>
              <a:buFont typeface="+mj-lt"/>
              <a:buAutoNum type="arabicPeriod"/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Which residential areas accumulate the highest pedestrians’ exposures to traffic noise?</a:t>
            </a:r>
          </a:p>
          <a:p>
            <a:pPr lvl="1" indent="-342900">
              <a:lnSpc>
                <a:spcPct val="120000"/>
              </a:lnSpc>
              <a:buFont typeface="+mj-lt"/>
              <a:buAutoNum type="arabicPeriod"/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How the opportunities to choose healthier (less noisy) walking routes are distributed spatially?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AE39E5-1CF8-0542-8CC5-CD24624511D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105556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9"/>
            <a:ext cx="7886700" cy="475773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 startAt="3"/>
            </a:pPr>
            <a:r>
              <a:rPr lang="en" sz="2000" dirty="0">
                <a:latin typeface="Dotum" panose="020B0600000101010101" pitchFamily="34" charset="-127"/>
                <a:ea typeface="Dotum" panose="020B0600000101010101" pitchFamily="34" charset="-127"/>
              </a:rPr>
              <a:t>Publish the developed methods as a pilot/proof-of-concept (POC) quiet path planner app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User can plan more pedestrian-friendly walking routes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Web map application: client-side interactive web map + server-side routing service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For each routing query, several alternative routes are returned from the server and visualized on the map 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Information of route length and exposures to different noise levels along the route are also shown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4"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Explore opportunities to implement the quiet path routing in HRT’s route planner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It’s open source and uses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OpenTripPlanner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(OTP)</a:t>
            </a:r>
          </a:p>
          <a:p>
            <a:pPr indent="-342900">
              <a:lnSpc>
                <a:spcPct val="120000"/>
              </a:lnSpc>
              <a:buFont typeface="+mj-lt"/>
              <a:buAutoNum type="arabicPeriod" startAt="3"/>
            </a:pPr>
            <a:endParaRPr lang="en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AE39E5-1CF8-0542-8CC5-CD24624511D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METHODS ▶ EXPECTED RESULTS ▶ DISCUSSION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1C8B96-69C4-AC46-8693-EC040D09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</a:p>
        </p:txBody>
      </p:sp>
    </p:spTree>
    <p:extLst>
      <p:ext uri="{BB962C8B-B14F-4D97-AF65-F5344CB8AC3E}">
        <p14:creationId xmlns:p14="http://schemas.microsoft.com/office/powerpoint/2010/main" val="4229014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Modelled </a:t>
            </a:r>
            <a:r>
              <a:rPr lang="fr" sz="2000" dirty="0">
                <a:latin typeface="Dotum" panose="020B0600000101010101" pitchFamily="34" charset="-127"/>
                <a:ea typeface="Dotum" panose="020B0600000101010101" pitchFamily="34" charset="-127"/>
              </a:rPr>
              <a:t>Traffic noise zones in Helsinki 2017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Urban Environment Division of city of Helsinki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WFS Service: spatial data in surface/polygon format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range information as attributes (45-50, 50-55 dB etc.)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OpenStreetMap (OSM)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Data will be acquired programmatically using Overpass API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Tag ‘highway’ is used to get all road segments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Walkable street segments are filtered from the data (based on tag-key 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-value pairs) and used in the network construction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DISCUSSION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0A9C5C-373C-F74E-BC2C-9B86020C254F}"/>
              </a:ext>
            </a:extLst>
          </p:cNvPr>
          <p:cNvSpPr txBox="1">
            <a:spLocks/>
          </p:cNvSpPr>
          <p:nvPr/>
        </p:nvSpPr>
        <p:spPr>
          <a:xfrm>
            <a:off x="0" y="528518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013" dirty="0">
              <a:solidFill>
                <a:schemeClr val="tx1">
                  <a:lumMod val="75000"/>
                  <a:lumOff val="2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7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64" y="144197"/>
            <a:ext cx="7596471" cy="65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5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64" y="144197"/>
            <a:ext cx="7596471" cy="65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69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723901"/>
            <a:ext cx="7987315" cy="558674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Digitransit Routing API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Used to query the routes from residential areas to workplaces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Walking legs of the planned itineraries (routes) are used in the exposure analysis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YKR Population grid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250m x 250m polygon grid layer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Centers of the grid cells are used as origins in the routing analysis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Cumulative exposures are aggregated by the origin grid cells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YKR Workplace grid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Centers of the grid cells are used as destinations in the routing analysis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Grocery stores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Walking routes are also calculated from each origin cell to the closest grocery store for exposure analysis</a:t>
            </a:r>
          </a:p>
          <a:p>
            <a:pPr lvl="1">
              <a:lnSpc>
                <a:spcPct val="120000"/>
              </a:lnSpc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769646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3470014" cy="440674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Acquiring and processing walkable street network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Query walkable OSM edges from Overpass API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OSMnx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* to convert OSM data into (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NetworkX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*) graph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Extract &amp; assign traffic noise levels to all segments of the network as attributes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* Python library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CB5482-BA2A-8B43-AE6A-A9234C7C0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52AE0F-2A9C-244F-B2D6-802EFCA0AA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99377" y="381382"/>
            <a:ext cx="4654228" cy="5891548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28C754-23F2-C946-AE7B-D2762D72D70B}"/>
              </a:ext>
            </a:extLst>
          </p:cNvPr>
          <p:cNvSpPr/>
          <p:nvPr/>
        </p:nvSpPr>
        <p:spPr>
          <a:xfrm>
            <a:off x="4355436" y="1767105"/>
            <a:ext cx="4654227" cy="45659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91419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7123700-D78C-624F-9692-9F0BEEE7FA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34779" y="521541"/>
            <a:ext cx="5010540" cy="5732309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86589"/>
            <a:ext cx="3185361" cy="511084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Itinerary planning from all origins to their respective workplaces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Query planned itineraries from Digitransit Routing API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Extract first walking leg of each planned itinerary (origin - PT station/destination)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Aggregate origin-PT station/destination pairs</a:t>
            </a: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4134315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FEB13F-0790-2744-98A3-20AB6DC508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34779" y="521541"/>
            <a:ext cx="5010540" cy="5732309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772" y="682145"/>
            <a:ext cx="3419007" cy="55622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Shortest paths and exposures to traffic noises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Calculate shortest paths for each origin-PT station pair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Calculate shortest paths for each origin– closest grocery store pair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Extract &amp; join exposure to traffic noise to each walk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Aggregate exposures to traffic noise at origin level (mean, median etc.)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Visualize results (maps &amp; figures)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736014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886002-244D-BF4B-9EE9-C4D5B0F2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" y="317990"/>
            <a:ext cx="8791303" cy="575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EE7F33-E03B-3549-9C18-731241C3CC27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▶︎ BACKGROUND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284068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41F8E4-DE39-0348-84A6-90B991ECF0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7113" y="178421"/>
            <a:ext cx="4754584" cy="6018584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00" y="660996"/>
            <a:ext cx="4134418" cy="57375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Calculating “quiet paths” by minimizing noise exposure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Assign additional cost to network segments with environmental impedance function: 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Personal noise tolerance (PNT) * traffic noise levels * length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Calculate shortest paths with respect to additional noise impedances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Compare paths to shortest path (distance &amp; noise exposure)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Adjust PNT and repeat...</a:t>
            </a:r>
          </a:p>
          <a:p>
            <a:pPr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Visualize results (maps &amp; figures)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EF26BF-E363-FF46-956D-C8FA2E3DF97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403853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778750" cy="44418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Only open source tools &amp; libraries will be used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Python development environment managed with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Conda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Geopandas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, Shapely,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OSMnx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NetworkX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for spatial analysis and network construction</a:t>
            </a: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QGIS for the visualizations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Static files for storing data and results</a:t>
            </a:r>
          </a:p>
          <a:p>
            <a:pPr lvl="1">
              <a:lnSpc>
                <a:spcPct val="120000"/>
              </a:lnSpc>
            </a:pP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GeoPackages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might outperform Shapefiles when handling large files with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Geopandas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and QGIS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Probably no need to use databases for performance or due to very large datasets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957527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89000"/>
            <a:ext cx="7886700" cy="55594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More computing power from CSC if necessary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Parallel processing with Python?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At least for network construction, noise data extractions for segments and route optimizations (shortest paths)</a:t>
            </a:r>
          </a:p>
          <a:p>
            <a:pPr lvl="1">
              <a:lnSpc>
                <a:spcPct val="120000"/>
              </a:lnSpc>
            </a:pP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servicedesk@csc.fi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?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Reproducibility and quality assurance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 manual/undocumented steps in the analysis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Unit tests for most important functions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All codes shared in GitHub (already now: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github.com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/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hellej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/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gradu-pocs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Simple one line setup / configuration for identical Python environment as used in the study (with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Conda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Functions should be modularized to be useful also in assessing exposures to other pollutants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Highly modularized and well documented codebase (not yet)</a:t>
            </a: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82540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89000"/>
            <a:ext cx="7886700" cy="55594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The “quiet path” routing as a proof of concept (POC) web app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Route optimization service as a server-side application featuring REST API built with Python + Flask/Django (?)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User interface as a front-end web map application built with ReactJS &amp;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Mapbox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GL (?)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Minimum viable product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323171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C01EC-F93C-234F-A343-BD957262D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15" y="1796266"/>
            <a:ext cx="7203170" cy="42408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8B3352-0FCA-0B46-ADD4-CD9BD5097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89001"/>
            <a:ext cx="7886700" cy="148843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Architecture of the quiet path routing web app:</a:t>
            </a:r>
            <a:endParaRPr lang="en-US" sz="1600" b="1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8427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EXPECTED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7577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Higher exposures to traffic noise in some areas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Massive road infrastructure, high (vehicular) traffic flows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Long distances from residential areas to PT stations / grocery stores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Exposed walkways near big highways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Low walkability?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Lower exposures to traffic noise in other areas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Good walkable street network: sheltered and functional walkways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Short distances to PT hubs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Low traffic flows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Residential streets as opposed to big highways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Better walkability?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EXPECTED RESULTS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509183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0913"/>
            <a:ext cx="7886700" cy="5636050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20000"/>
              </a:lnSpc>
              <a:buNone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Opportunities for choosing healthier (less noisy) walking routes are distributed unequally: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More / better opportunities are found in areas where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exposures along the shortest paths are high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(also the potential to reduce them is higher)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Sheltered walkways exist and are well connected to the rest of the street network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The walkable street network is dense and hence total number of route options is greater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Less opportunities are found for areas where: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exposures along the shortest paths are already low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 sheltered walkways exist or they are not well connected to the rest of the street network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Sparser network doesn’t provide many route options in the first place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EXPECTED RESULTS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235914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DISCUSSION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6222A0-67DD-DD4D-8DAA-0986FC0A9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75773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More realistic approach to assess citizens’ exposure to air/noise pollution is to also consider their mobility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Spatial analysis can provide estimates of pedestrians’ exposures to traffic noise with limited accuracy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Real “taken” paths are likely to differ from the modelled (shortest) ones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Real traffic noise levels vary in time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”Quiet path” routing is sensitive to definition of the environmental impedance function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Weighting of varying exposures to different traffic noise levels is subjective and hence tricky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Hence, the sensitivity of the quiet route optimization needs to be evaluated by systematically altering the environmental impedance function</a:t>
            </a:r>
          </a:p>
        </p:txBody>
      </p:sp>
    </p:spTree>
    <p:extLst>
      <p:ext uri="{BB962C8B-B14F-4D97-AF65-F5344CB8AC3E}">
        <p14:creationId xmlns:p14="http://schemas.microsoft.com/office/powerpoint/2010/main" val="1247617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87400"/>
            <a:ext cx="7886700" cy="56610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Both exposure to traffic noise and the presence of alternative (better) walking routes need to be known in order to support spatial planning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Exposure to noise along only the shortest path is not enough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Exposure to noise along the alternative (short) paths is essential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If exposures to noise are high both along the shortest </a:t>
            </a: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and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the alternative paths (if any), actions should be crafted to improve opportunities for walking in the area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Quiet path routing method needs to be published in order to improve citizens quality of life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Nothing but a static python script collecting dust in a GitHub repository doesn’t help anyone to choose better walking routes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Hopefully the implementation of the interactive web map route planner application is feasible enough 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...Or that HRT implements something similar in their route planner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DISCUSSION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0A9C5C-373C-F74E-BC2C-9B86020C254F}"/>
              </a:ext>
            </a:extLst>
          </p:cNvPr>
          <p:cNvSpPr txBox="1">
            <a:spLocks/>
          </p:cNvSpPr>
          <p:nvPr/>
        </p:nvSpPr>
        <p:spPr>
          <a:xfrm>
            <a:off x="0" y="528518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013" dirty="0">
              <a:solidFill>
                <a:schemeClr val="tx1">
                  <a:lumMod val="75000"/>
                  <a:lumOff val="2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783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7577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Gathering literature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January - March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Data processing and analysis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March – April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Visualizations and writing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April – May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Done?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June</a:t>
            </a:r>
            <a:endParaRPr lang="en-US" sz="12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810692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newspaper&#10;&#10;Description automatically generated">
            <a:extLst>
              <a:ext uri="{FF2B5EF4-FFF2-40B4-BE49-F238E27FC236}">
                <a16:creationId xmlns:a16="http://schemas.microsoft.com/office/drawing/2014/main" id="{79689BB6-3308-0B49-941C-EF490E22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" y="143691"/>
            <a:ext cx="8699863" cy="542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4EC461-0E61-4A42-A785-0771123A0BBF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▶︎ BACKGROUND ︎▶ AIMS OF THE STUDY ▶ MATERIALS &amp; METHODS ▶ EXPECTED RESULTS ▶ 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74D9E7-9184-9F43-802E-C810C1ED9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12971"/>
            <a:ext cx="7886699" cy="59626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There seem to be an apparent conflict of interests between road users...</a:t>
            </a:r>
          </a:p>
        </p:txBody>
      </p:sp>
    </p:spTree>
    <p:extLst>
      <p:ext uri="{BB962C8B-B14F-4D97-AF65-F5344CB8AC3E}">
        <p14:creationId xmlns:p14="http://schemas.microsoft.com/office/powerpoint/2010/main" val="194278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8"/>
            <a:ext cx="7716861" cy="455161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The concept of how different pollutants are experienced by citizens is called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exposure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Many of the previous studies on exposures to traffic noise have focused on counting the residents exposed to certain traffic noise levels based on their home location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Fixed thresholds (dB) have been defined as harmful traffic noise levels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Also some EU and national legislations require these assessments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Conceptually straightforward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Relatively easy to study via spatial analysis: overlay of census data and noise level surfaces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Static approach ignores the mobility of the residents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962022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731520"/>
            <a:ext cx="7716861" cy="5583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However, true exposure is dynamic 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Daily movements: home location, route selection, etc.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Used transport modes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More realistic approaches to assess citizens’ exposure to air/noise pollution consider mobility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Pedestrians &amp; cyclists are most exposed -&gt; emphasis on active transport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Most citizens are pedestrians every day -&gt; emphasis on walking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Pedestrians’ exposure to pollutants can be quantified as distance or time spent (walking) in areas with different concentrations/levels (of pollutants)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10729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BB7EE-3AAE-D34D-B011-3242876A3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80" y="0"/>
            <a:ext cx="6329383" cy="632938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7EC4D1-4A3C-D94C-A5F9-D717E8A9D25C}"/>
              </a:ext>
            </a:extLst>
          </p:cNvPr>
          <p:cNvSpPr txBox="1">
            <a:spLocks/>
          </p:cNvSpPr>
          <p:nvPr/>
        </p:nvSpPr>
        <p:spPr>
          <a:xfrm>
            <a:off x="628649" y="261258"/>
            <a:ext cx="7716861" cy="783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Exposure as </a:t>
            </a: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distances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at different traffic noise levels along a walking route</a:t>
            </a:r>
          </a:p>
        </p:txBody>
      </p:sp>
    </p:spTree>
    <p:extLst>
      <p:ext uri="{BB962C8B-B14F-4D97-AF65-F5344CB8AC3E}">
        <p14:creationId xmlns:p14="http://schemas.microsoft.com/office/powerpoint/2010/main" val="21972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BB7EE-3AAE-D34D-B011-3242876A3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80" y="0"/>
            <a:ext cx="6329383" cy="632938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0076AD-5875-F749-94F3-80C37FC6BD6A}"/>
              </a:ext>
            </a:extLst>
          </p:cNvPr>
          <p:cNvSpPr txBox="1">
            <a:spLocks/>
          </p:cNvSpPr>
          <p:nvPr/>
        </p:nvSpPr>
        <p:spPr>
          <a:xfrm>
            <a:off x="628649" y="261258"/>
            <a:ext cx="7716861" cy="783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Exposure as </a:t>
            </a: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durations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at different traffic noise levels along a walking route</a:t>
            </a:r>
          </a:p>
        </p:txBody>
      </p:sp>
    </p:spTree>
    <p:extLst>
      <p:ext uri="{BB962C8B-B14F-4D97-AF65-F5344CB8AC3E}">
        <p14:creationId xmlns:p14="http://schemas.microsoft.com/office/powerpoint/2010/main" val="4293801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731520"/>
            <a:ext cx="7716861" cy="5583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At least two approaches for assessing these exposures exist: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Direct way: using measurement instruments attached to members of a study group and tracking them spatio-temporally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Indirect way: using spatial analysis to extract modelled concentrations/levels of pollutants to either modelled or tracked paths of people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4270744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4183</TotalTime>
  <Words>2407</Words>
  <Application>Microsoft Macintosh PowerPoint</Application>
  <PresentationFormat>On-screen Show (4:3)</PresentationFormat>
  <Paragraphs>239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Dotum</vt:lpstr>
      <vt:lpstr>Arial</vt:lpstr>
      <vt:lpstr>Calibri</vt:lpstr>
      <vt:lpstr>Calibri Light</vt:lpstr>
      <vt:lpstr>Office Theme</vt:lpstr>
      <vt:lpstr>ASSESSING PEDESTIRANS’ EXPOSURE TO TRAFFIC NOISE WITH SPATIAL ANALYSIS:</vt:lpstr>
      <vt:lpstr>INTRODUCTION</vt:lpstr>
      <vt:lpstr>PowerPoint Presentation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AIMS OF THE STUDY</vt:lpstr>
      <vt:lpstr>AIMS OF THE STUDY</vt:lpstr>
      <vt:lpstr>MATERIALS</vt:lpstr>
      <vt:lpstr>PowerPoint Presentation</vt:lpstr>
      <vt:lpstr>PowerPoint Presentation</vt:lpstr>
      <vt:lpstr>PowerPoint Presentation</vt:lpstr>
      <vt:lpstr>METHODS</vt:lpstr>
      <vt:lpstr>PowerPoint Presentation</vt:lpstr>
      <vt:lpstr>PowerPoint Presentation</vt:lpstr>
      <vt:lpstr>PowerPoint Presentation</vt:lpstr>
      <vt:lpstr>TECH</vt:lpstr>
      <vt:lpstr>PowerPoint Presentation</vt:lpstr>
      <vt:lpstr>PowerPoint Presentation</vt:lpstr>
      <vt:lpstr>PowerPoint Presentation</vt:lpstr>
      <vt:lpstr>EXPECTED RESULTS</vt:lpstr>
      <vt:lpstr>PowerPoint Presentation</vt:lpstr>
      <vt:lpstr>DISCUSSION</vt:lpstr>
      <vt:lpstr>PowerPoint Presentation</vt:lpstr>
      <vt:lpstr>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ESTIMATING PEDESTIRANS’ EXPOSURE TO TRAFFIC NOISE WITH SPATIAL ANALYSIS:</dc:title>
  <dc:creator>Helle, Joose I</dc:creator>
  <cp:lastModifiedBy>Helle, Joose I</cp:lastModifiedBy>
  <cp:revision>606</cp:revision>
  <cp:lastPrinted>2019-03-17T17:04:53Z</cp:lastPrinted>
  <dcterms:created xsi:type="dcterms:W3CDTF">2019-02-26T06:00:22Z</dcterms:created>
  <dcterms:modified xsi:type="dcterms:W3CDTF">2019-03-17T17:06:46Z</dcterms:modified>
</cp:coreProperties>
</file>